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72" r:id="rId3"/>
    <p:sldId id="273" r:id="rId4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117"/>
    <a:srgbClr val="83E4FF"/>
    <a:srgbClr val="3C6CB5"/>
    <a:srgbClr val="5D53AE"/>
    <a:srgbClr val="853F9B"/>
    <a:srgbClr val="F22A83"/>
    <a:srgbClr val="FA4031"/>
    <a:srgbClr val="FF9521"/>
    <a:srgbClr val="FA8019"/>
    <a:srgbClr val="FA9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60"/>
    <p:restoredTop sz="94677"/>
  </p:normalViewPr>
  <p:slideViewPr>
    <p:cSldViewPr snapToGrid="0">
      <p:cViewPr varScale="1">
        <p:scale>
          <a:sx n="209" d="100"/>
          <a:sy n="209" d="100"/>
        </p:scale>
        <p:origin x="20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e Gorgoglione" userId="3ac67d7d-7ea4-4a59-a3c1-c5c835d3e07c" providerId="ADAL" clId="{A9942208-634A-5027-AAB1-CA10AAEC2194}"/>
    <pc:docChg chg="modSld">
      <pc:chgData name="Davide Gorgoglione" userId="3ac67d7d-7ea4-4a59-a3c1-c5c835d3e07c" providerId="ADAL" clId="{A9942208-634A-5027-AAB1-CA10AAEC2194}" dt="2026-08-20T09:21:18.214" v="20" actId="2085"/>
      <pc:docMkLst>
        <pc:docMk/>
      </pc:docMkLst>
      <pc:sldChg chg="modSp">
        <pc:chgData name="Davide Gorgoglione" userId="3ac67d7d-7ea4-4a59-a3c1-c5c835d3e07c" providerId="ADAL" clId="{A9942208-634A-5027-AAB1-CA10AAEC2194}" dt="2026-08-20T09:21:18.214" v="20" actId="2085"/>
        <pc:sldMkLst>
          <pc:docMk/>
          <pc:sldMk cId="3301675744" sldId="272"/>
        </pc:sldMkLst>
        <pc:graphicFrameChg chg="mod">
          <ac:chgData name="Davide Gorgoglione" userId="3ac67d7d-7ea4-4a59-a3c1-c5c835d3e07c" providerId="ADAL" clId="{A9942208-634A-5027-AAB1-CA10AAEC2194}" dt="2026-08-20T09:21:18.214" v="20" actId="2085"/>
          <ac:graphicFrameMkLst>
            <pc:docMk/>
            <pc:sldMk cId="3301675744" sldId="272"/>
            <ac:graphicFrameMk id="4" creationId="{2C4690A8-96F5-2FA6-09D0-A6238B553DC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doughnut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1"/>
            </a:solidFill>
            <a:ln w="50800">
              <a:noFill/>
            </a:ln>
            <a:effectLst/>
          </c:spPr>
          <c:explosion val="4"/>
          <c:dPt>
            <c:idx val="0"/>
            <c:bubble3D val="0"/>
            <c:spPr>
              <a:solidFill>
                <a:srgbClr val="83E4FF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6B-C149-AA3E-3190061BC50D}"/>
              </c:ext>
            </c:extLst>
          </c:dPt>
          <c:dPt>
            <c:idx val="1"/>
            <c:bubble3D val="0"/>
            <c:spPr>
              <a:solidFill>
                <a:srgbClr val="26C3B9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6B-C149-AA3E-3190061BC50D}"/>
              </c:ext>
            </c:extLst>
          </c:dPt>
          <c:dPt>
            <c:idx val="2"/>
            <c:bubble3D val="0"/>
            <c:spPr>
              <a:solidFill>
                <a:srgbClr val="35C456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6B-C149-AA3E-3190061BC50D}"/>
              </c:ext>
            </c:extLst>
          </c:dPt>
          <c:dPt>
            <c:idx val="3"/>
            <c:bubble3D val="0"/>
            <c:spPr>
              <a:solidFill>
                <a:srgbClr val="A7DB3C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6B-C149-AA3E-3190061BC50D}"/>
              </c:ext>
            </c:extLst>
          </c:dPt>
          <c:dPt>
            <c:idx val="4"/>
            <c:bubble3D val="0"/>
            <c:spPr>
              <a:solidFill>
                <a:srgbClr val="FCD41E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46B-C149-AA3E-3190061BC50D}"/>
              </c:ext>
            </c:extLst>
          </c:dPt>
          <c:dPt>
            <c:idx val="5"/>
            <c:bubble3D val="0"/>
            <c:spPr>
              <a:solidFill>
                <a:srgbClr val="FFB117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46B-C149-AA3E-3190061BC50D}"/>
              </c:ext>
            </c:extLst>
          </c:dPt>
          <c:dPt>
            <c:idx val="6"/>
            <c:bubble3D val="0"/>
            <c:spPr>
              <a:solidFill>
                <a:srgbClr val="FA8019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46B-C149-AA3E-3190061BC50D}"/>
              </c:ext>
            </c:extLst>
          </c:dPt>
          <c:dPt>
            <c:idx val="7"/>
            <c:bubble3D val="0"/>
            <c:spPr>
              <a:solidFill>
                <a:srgbClr val="FA4031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46B-C149-AA3E-3190061BC50D}"/>
              </c:ext>
            </c:extLst>
          </c:dPt>
          <c:dPt>
            <c:idx val="8"/>
            <c:bubble3D val="0"/>
            <c:spPr>
              <a:solidFill>
                <a:srgbClr val="F22A83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46B-C149-AA3E-3190061BC50D}"/>
              </c:ext>
            </c:extLst>
          </c:dPt>
          <c:dPt>
            <c:idx val="9"/>
            <c:bubble3D val="0"/>
            <c:spPr>
              <a:solidFill>
                <a:srgbClr val="853F9B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946B-C149-AA3E-3190061BC50D}"/>
              </c:ext>
            </c:extLst>
          </c:dPt>
          <c:dPt>
            <c:idx val="10"/>
            <c:bubble3D val="0"/>
            <c:spPr>
              <a:solidFill>
                <a:srgbClr val="5D53AE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946B-C149-AA3E-3190061BC50D}"/>
              </c:ext>
            </c:extLst>
          </c:dPt>
          <c:dPt>
            <c:idx val="11"/>
            <c:bubble3D val="0"/>
            <c:spPr>
              <a:solidFill>
                <a:srgbClr val="3C6CB5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946B-C149-AA3E-3190061BC50D}"/>
              </c:ext>
            </c:extLst>
          </c:dPt>
          <c:dPt>
            <c:idx val="12"/>
            <c:bubble3D val="0"/>
            <c:spPr>
              <a:solidFill>
                <a:srgbClr val="20C2EA"/>
              </a:solidFill>
              <a:ln w="508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946B-C149-AA3E-3190061BC50D}"/>
              </c:ext>
            </c:extLst>
          </c:dPt>
          <c:cat>
            <c:numRef>
              <c:f>Sheet1!$A$2:$A$14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946B-C149-AA3E-3190061BC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8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270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IT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0.62353</cdr:x>
      <cdr:y>0.13213</cdr:y>
    </cdr:from>
    <cdr:to>
      <cdr:x>0.74338</cdr:x>
      <cdr:y>0.29682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F056B242-D1C5-F1EC-3712-BF981F31AE4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94912" y="693183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0.69944</cdr:x>
      <cdr:y>0.28361</cdr:y>
    </cdr:from>
    <cdr:to>
      <cdr:x>0.81929</cdr:x>
      <cdr:y>0.4483</cdr:y>
    </cdr:to>
    <cdr:pic>
      <cdr:nvPicPr>
        <cdr:cNvPr id="4" name="chart">
          <a:extLst xmlns:a="http://schemas.openxmlformats.org/drawingml/2006/main">
            <a:ext uri="{FF2B5EF4-FFF2-40B4-BE49-F238E27FC236}">
              <a16:creationId xmlns:a16="http://schemas.microsoft.com/office/drawing/2014/main" id="{41B1B60F-C50A-797E-BC06-7EA37B77625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5042153" y="1487860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0.71451</cdr:x>
      <cdr:y>0.46265</cdr:y>
    </cdr:from>
    <cdr:to>
      <cdr:x>0.83437</cdr:x>
      <cdr:y>0.62734</cdr:y>
    </cdr:to>
    <cdr:pic>
      <cdr:nvPicPr>
        <cdr:cNvPr id="5" name="chart">
          <a:extLst xmlns:a="http://schemas.openxmlformats.org/drawingml/2006/main">
            <a:ext uri="{FF2B5EF4-FFF2-40B4-BE49-F238E27FC236}">
              <a16:creationId xmlns:a16="http://schemas.microsoft.com/office/drawing/2014/main" id="{300A2ADE-DA32-B290-7955-BCEC0A3E9A2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5150815" y="2427161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0.67051</cdr:x>
      <cdr:y>0.63544</cdr:y>
    </cdr:from>
    <cdr:to>
      <cdr:x>0.79037</cdr:x>
      <cdr:y>0.80013</cdr:y>
    </cdr:to>
    <cdr:pic>
      <cdr:nvPicPr>
        <cdr:cNvPr id="6" name="chart">
          <a:extLst xmlns:a="http://schemas.openxmlformats.org/drawingml/2006/main">
            <a:ext uri="{FF2B5EF4-FFF2-40B4-BE49-F238E27FC236}">
              <a16:creationId xmlns:a16="http://schemas.microsoft.com/office/drawing/2014/main" id="{71D18B3E-4FFC-A358-37C3-88FC8D57043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4833624" y="3333610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0.57018</cdr:x>
      <cdr:y>0.75594</cdr:y>
    </cdr:from>
    <cdr:to>
      <cdr:x>0.69003</cdr:x>
      <cdr:y>0.92063</cdr:y>
    </cdr:to>
    <cdr:pic>
      <cdr:nvPicPr>
        <cdr:cNvPr id="7" name="chart">
          <a:extLst xmlns:a="http://schemas.openxmlformats.org/drawingml/2006/main">
            <a:ext uri="{FF2B5EF4-FFF2-40B4-BE49-F238E27FC236}">
              <a16:creationId xmlns:a16="http://schemas.microsoft.com/office/drawing/2014/main" id="{48104983-769F-017F-6EAE-7BFA119FC0D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/>
        <a:stretch xmlns:a="http://schemas.openxmlformats.org/drawingml/2006/main">
          <a:fillRect/>
        </a:stretch>
      </cdr:blipFill>
      <cdr:spPr>
        <a:xfrm xmlns:a="http://schemas.openxmlformats.org/drawingml/2006/main">
          <a:off x="4110346" y="3965807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0.44007</cdr:x>
      <cdr:y>0.79844</cdr:y>
    </cdr:from>
    <cdr:to>
      <cdr:x>0.55993</cdr:x>
      <cdr:y>0.96313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id="{FB54D7D8-F8B4-5E72-1054-F84EC31D117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6"/>
        <a:stretch xmlns:a="http://schemas.openxmlformats.org/drawingml/2006/main">
          <a:fillRect/>
        </a:stretch>
      </cdr:blipFill>
      <cdr:spPr>
        <a:xfrm xmlns:a="http://schemas.openxmlformats.org/drawingml/2006/main">
          <a:off x="3172421" y="4188766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0.31084</cdr:x>
      <cdr:y>0.75594</cdr:y>
    </cdr:from>
    <cdr:to>
      <cdr:x>0.43069</cdr:x>
      <cdr:y>0.92063</cdr:y>
    </cdr:to>
    <cdr:pic>
      <cdr:nvPicPr>
        <cdr:cNvPr id="9" name="chart">
          <a:extLst xmlns:a="http://schemas.openxmlformats.org/drawingml/2006/main">
            <a:ext uri="{FF2B5EF4-FFF2-40B4-BE49-F238E27FC236}">
              <a16:creationId xmlns:a16="http://schemas.microsoft.com/office/drawing/2014/main" id="{0193CD46-D927-93ED-A421-555F892578C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7"/>
        <a:stretch xmlns:a="http://schemas.openxmlformats.org/drawingml/2006/main">
          <a:fillRect/>
        </a:stretch>
      </cdr:blipFill>
      <cdr:spPr>
        <a:xfrm xmlns:a="http://schemas.openxmlformats.org/drawingml/2006/main">
          <a:off x="2240796" y="3965807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0.21242</cdr:x>
      <cdr:y>0.63298</cdr:y>
    </cdr:from>
    <cdr:to>
      <cdr:x>0.33227</cdr:x>
      <cdr:y>0.79767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id="{D62A60C7-05C1-DC0F-5779-4F1B2DC6DFA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8"/>
        <a:stretch xmlns:a="http://schemas.openxmlformats.org/drawingml/2006/main">
          <a:fillRect/>
        </a:stretch>
      </cdr:blipFill>
      <cdr:spPr>
        <a:xfrm xmlns:a="http://schemas.openxmlformats.org/drawingml/2006/main">
          <a:off x="1531293" y="3320713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0.18083</cdr:x>
      <cdr:y>0.28457</cdr:y>
    </cdr:from>
    <cdr:to>
      <cdr:x>0.30068</cdr:x>
      <cdr:y>0.44926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id="{6E3E0222-9892-A995-5E0F-E507405C4F1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9"/>
        <a:stretch xmlns:a="http://schemas.openxmlformats.org/drawingml/2006/main">
          <a:fillRect/>
        </a:stretch>
      </cdr:blipFill>
      <cdr:spPr>
        <a:xfrm xmlns:a="http://schemas.openxmlformats.org/drawingml/2006/main">
          <a:off x="1303544" y="1492916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0.25618</cdr:x>
      <cdr:y>0.13193</cdr:y>
    </cdr:from>
    <cdr:to>
      <cdr:x>0.37603</cdr:x>
      <cdr:y>0.29662</cdr:y>
    </cdr:to>
    <cdr:pic>
      <cdr:nvPicPr>
        <cdr:cNvPr id="12" name="chart">
          <a:extLst xmlns:a="http://schemas.openxmlformats.org/drawingml/2006/main">
            <a:ext uri="{FF2B5EF4-FFF2-40B4-BE49-F238E27FC236}">
              <a16:creationId xmlns:a16="http://schemas.microsoft.com/office/drawing/2014/main" id="{70D48305-9BDC-06B1-C61E-3F48339B022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0"/>
        <a:stretch xmlns:a="http://schemas.openxmlformats.org/drawingml/2006/main">
          <a:fillRect/>
        </a:stretch>
      </cdr:blipFill>
      <cdr:spPr>
        <a:xfrm xmlns:a="http://schemas.openxmlformats.org/drawingml/2006/main">
          <a:off x="1846756" y="692114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0.37427</cdr:x>
      <cdr:y>0.04699</cdr:y>
    </cdr:from>
    <cdr:to>
      <cdr:x>0.49412</cdr:x>
      <cdr:y>0.21168</cdr:y>
    </cdr:to>
    <cdr:pic>
      <cdr:nvPicPr>
        <cdr:cNvPr id="13" name="chart">
          <a:extLst xmlns:a="http://schemas.openxmlformats.org/drawingml/2006/main">
            <a:ext uri="{FF2B5EF4-FFF2-40B4-BE49-F238E27FC236}">
              <a16:creationId xmlns:a16="http://schemas.microsoft.com/office/drawing/2014/main" id="{6B0B9D06-B3A8-D1A1-F6BB-216CBF4F4D5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1"/>
        <a:stretch xmlns:a="http://schemas.openxmlformats.org/drawingml/2006/main">
          <a:fillRect/>
        </a:stretch>
      </cdr:blipFill>
      <cdr:spPr>
        <a:xfrm xmlns:a="http://schemas.openxmlformats.org/drawingml/2006/main">
          <a:off x="2698063" y="246525"/>
          <a:ext cx="864001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0.16563</cdr:x>
      <cdr:y>0.46407</cdr:y>
    </cdr:from>
    <cdr:to>
      <cdr:x>0.28548</cdr:x>
      <cdr:y>0.62876</cdr:y>
    </cdr:to>
    <cdr:pic>
      <cdr:nvPicPr>
        <cdr:cNvPr id="14" name="Picture 13">
          <a:extLst xmlns:a="http://schemas.openxmlformats.org/drawingml/2006/main">
            <a:ext uri="{FF2B5EF4-FFF2-40B4-BE49-F238E27FC236}">
              <a16:creationId xmlns:a16="http://schemas.microsoft.com/office/drawing/2014/main" id="{C0BF400A-119D-F84E-49E1-494C7305442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2"/>
        <a:stretch xmlns:a="http://schemas.openxmlformats.org/drawingml/2006/main">
          <a:fillRect/>
        </a:stretch>
      </cdr:blipFill>
      <cdr:spPr>
        <a:xfrm xmlns:a="http://schemas.openxmlformats.org/drawingml/2006/main">
          <a:off x="1193990" y="2434584"/>
          <a:ext cx="864000" cy="864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0.50669</cdr:x>
      <cdr:y>0.04699</cdr:y>
    </cdr:from>
    <cdr:to>
      <cdr:x>0.62654</cdr:x>
      <cdr:y>0.21168</cdr:y>
    </cdr:to>
    <cdr:pic>
      <cdr:nvPicPr>
        <cdr:cNvPr id="15" name="Picture 14">
          <a:extLst xmlns:a="http://schemas.openxmlformats.org/drawingml/2006/main">
            <a:ext uri="{FF2B5EF4-FFF2-40B4-BE49-F238E27FC236}">
              <a16:creationId xmlns:a16="http://schemas.microsoft.com/office/drawing/2014/main" id="{0BB7199E-68B2-A5BB-DCF7-58D01E7E101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3"/>
        <a:stretch xmlns:a="http://schemas.openxmlformats.org/drawingml/2006/main">
          <a:fillRect/>
        </a:stretch>
      </cdr:blipFill>
      <cdr:spPr>
        <a:xfrm xmlns:a="http://schemas.openxmlformats.org/drawingml/2006/main">
          <a:off x="3652636" y="246525"/>
          <a:ext cx="864000" cy="86400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ACD8A-EFF3-0041-83C7-AC8B86741AEF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78FF8-B370-9A42-812B-FFBD91A408B1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763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B78FF8-B370-9A42-812B-FFBD91A408B1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273108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A952D-2B68-97D5-03D2-70D35430C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D7F675-09A4-F71D-FCFB-F222B757C3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37680-2CC6-0731-CF98-EE702D2CD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F32DF-B016-2E7F-1AEC-9FAA7FA12E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B78FF8-B370-9A42-812B-FFBD91A408B1}" type="slidenum">
              <a:rPr lang="en-IT" smtClean="0"/>
              <a:t>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6401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F3CA-03EF-0138-CE2B-E0B5D0F5A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27413-6C21-DA1F-BC89-CBAE6D1EC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E22B0-B485-65FF-C49E-E7E228D1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2E735-24D6-0927-3156-76CD8D4DC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D9C7A-CDD3-C16D-2BE6-ADD7892DD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0303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07FA-649E-DCBE-BE91-E4C9104E0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E30A4-3B78-EECF-B44A-640E31690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0FD31-4B61-973A-F509-91A97CA5D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81F01-0029-CBCA-1E69-31EC6AE4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C280D-E800-8338-1900-12300CB3A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96322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43A13-9A09-EB01-3AEE-60AD1AB2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C6FE-00E9-04CE-9AA0-C2D566908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BDF63-A714-B0CA-4B9D-C6C7F624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33A49-2A4B-4111-8C04-652E8BB02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7FFD0-FFC5-E478-DF99-B842FB871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0166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3802A-A376-CD43-8F0D-829EEA20E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52EB6-2913-5611-D021-1EF411503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66BC8-017E-83F3-AA97-B840939EA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047AE-D023-6D8A-5A25-650D8D7D9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6BC41-CD27-BC4E-92B5-50DEFABB5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5A5D6-4273-267F-ACEE-01F6E8228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79971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96353-6FCC-F9EC-1120-EB01F818D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6F1EC0-C1A2-0E20-1986-1CEC89E4A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75D8B-CC4F-9A8A-0301-602A05C38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EA045A-180E-1DFE-207F-1A0DF5697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B43EC6-41E5-899C-D59E-92E7B77D99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8C9B3B-A7C0-30C6-DA40-7EB5FE3CD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22F641-371F-547C-04A5-1C4FF73FE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45E4D7-9C4A-6E87-C4F0-788B2946E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7674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B0813-FD22-4E7F-D6BD-5A4D2091D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5EA934-E430-DC3E-CC66-E26856E6C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C4EFC8-1470-84AD-1EC7-E3CFE16E8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D377-6D06-C167-590B-A57257946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36183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1732CC-15C1-16BB-128D-5703B29D0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9B2DD-27B7-9135-4844-FA1A2E77B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BCF12-2837-1F17-5D54-3C6C4427F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4954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CA68-A012-F50E-A69A-FDB627B27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5E6A5-E831-4413-2CC6-BFA7012C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71619-8EA6-F6A6-CA80-082893212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10D24C-0D13-49E5-BC1E-B2C2A0133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BAADC-E284-BC9F-1DB5-69C29DFBA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AE72B-EB09-30D7-8E0A-10DCF852F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2829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F85FB-C4AC-2541-BEF1-63565F3E3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A74EA0-5C30-5CED-7BDA-E3229D676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B1B88-4A9F-D61D-F4E8-91DF91A58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1F7861-32BE-A2C6-9C1B-B39E187D8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037F8D-8790-00C5-C717-3A3253747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770AF-7385-E8D4-E1F6-2D36C924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5599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B987F-B35F-D8D4-31B3-11E915CC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8C26C8-D653-7EDA-41CC-9BD4362D4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97D8A-1430-BABE-D535-C5D9D9F22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006C9-BCFE-46D9-40C3-171290066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3F9B1-91BF-9439-5EE7-09BB94069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10457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629A78-7419-FF20-C1C8-76D0E2F00A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8FF0A4-909E-777B-32E0-E2B38F268D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F2EBC-AE81-62C1-221A-2D30B38C6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A5739-7054-0EA7-73D4-CDB634FB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DB0E2-9344-480B-4056-9B3562280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979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5E8B08-2A87-5987-317B-D46AE82A8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199B1-D022-30FE-DA75-E366A8C69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8D7D3-BAD1-104F-E6D8-9A159F8F1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ECD0AB-D1FF-1249-BB99-37546920599D}" type="datetimeFigureOut">
              <a:rPr lang="en-IT" smtClean="0"/>
              <a:t>20/08/2026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33C80-0555-D9F1-9680-0FB3A02F2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8BEC2-3325-9994-94C9-ABE1A909B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216A95-02FA-954E-A4B0-C771B3E8660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0233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0A5A01-EAC0-FCA3-F694-077F3DF68A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33" y="0"/>
            <a:ext cx="1217713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EEA2A2-9422-7908-AC28-3AB0A6FB172C}"/>
              </a:ext>
            </a:extLst>
          </p:cNvPr>
          <p:cNvSpPr txBox="1"/>
          <p:nvPr/>
        </p:nvSpPr>
        <p:spPr>
          <a:xfrm>
            <a:off x="2187576" y="0"/>
            <a:ext cx="677667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9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288"/>
                    </a:prstClr>
                  </a:outerShdw>
                </a:effectLst>
                <a:latin typeface="Montserrat Black" pitchFamily="2" charset="77"/>
                <a:ea typeface="Hiragino Kaku Gothic Std W8" panose="020B0800000000000000" pitchFamily="34" charset="-128"/>
              </a:rPr>
              <a:t>IFOS 2030</a:t>
            </a:r>
            <a:endParaRPr lang="en-IT" sz="115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20288"/>
                  </a:prstClr>
                </a:outerShdw>
              </a:effectLst>
              <a:latin typeface="Montserrat Black" pitchFamily="2" charset="77"/>
              <a:ea typeface="Hiragino Kaku Gothic Std W8" panose="020B0800000000000000" pitchFamily="34" charset="-128"/>
            </a:endParaRPr>
          </a:p>
          <a:p>
            <a:r>
              <a:rPr lang="en-IT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288"/>
                    </a:prstClr>
                  </a:outerShdw>
                </a:effectLst>
                <a:latin typeface="Montserrat Black" pitchFamily="2" charset="77"/>
                <a:ea typeface="Hiragino Kaku Gothic Std W8" panose="020B0800000000000000" pitchFamily="34" charset="-128"/>
              </a:rPr>
              <a:t>LONDON BID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3A6491-1223-FC7D-F837-55EC90E82AB9}"/>
              </a:ext>
            </a:extLst>
          </p:cNvPr>
          <p:cNvSpPr txBox="1"/>
          <p:nvPr/>
        </p:nvSpPr>
        <p:spPr>
          <a:xfrm>
            <a:off x="3118757" y="6093606"/>
            <a:ext cx="886641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9918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GB" sz="3200" b="1" dirty="0">
                <a:solidFill>
                  <a:schemeClr val="bg1"/>
                </a:solidFill>
                <a:latin typeface="Montserrat Black" pitchFamily="2" charset="77"/>
              </a:rPr>
              <a:t>Serving Tomorrow’s World Today</a:t>
            </a:r>
            <a:endParaRPr lang="en-IT" sz="3200" b="1" dirty="0">
              <a:solidFill>
                <a:schemeClr val="bg1"/>
              </a:solidFill>
              <a:latin typeface="Montserrat Black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84873BD-D0EA-A95A-ACC9-FF5DE6A2C4B5}"/>
              </a:ext>
            </a:extLst>
          </p:cNvPr>
          <p:cNvGrpSpPr/>
          <p:nvPr/>
        </p:nvGrpSpPr>
        <p:grpSpPr>
          <a:xfrm>
            <a:off x="206828" y="6276063"/>
            <a:ext cx="3386497" cy="296060"/>
            <a:chOff x="307984" y="2443341"/>
            <a:chExt cx="6176816" cy="540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DEDB2FB-EBE2-11C1-80B2-3091AEF86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7984" y="2569341"/>
              <a:ext cx="1574400" cy="28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CA8E169-E4DE-8891-9240-2D78F5F8A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74394" y="2533341"/>
              <a:ext cx="960000" cy="36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1D7D5D3-1584-6B57-DD25-237F606AD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07200" y="2551341"/>
              <a:ext cx="777600" cy="324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0676F96-B076-2C56-68FA-DB654495B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5191" y="2443341"/>
              <a:ext cx="846396" cy="54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9770"/>
                </a:prstClr>
              </a:outerShdw>
            </a:effectLst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3F841BF8-6ACD-A78A-E677-972894AC1D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828" y="499924"/>
            <a:ext cx="1877586" cy="163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1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0" advTm="60000"/>
    </mc:Choice>
    <mc:Fallback xmlns="">
      <p:transition spd="slow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3FA809E-CE9C-29D2-4D5B-2BF957B9A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C4690A8-96F5-2FA6-09D0-A6238B553D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8369351"/>
              </p:ext>
            </p:extLst>
          </p:nvPr>
        </p:nvGraphicFramePr>
        <p:xfrm>
          <a:off x="2491579" y="960895"/>
          <a:ext cx="7208842" cy="5246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EC70E284-2EFB-6A5F-0EB0-9D3CAD0E5F97}"/>
              </a:ext>
            </a:extLst>
          </p:cNvPr>
          <p:cNvSpPr>
            <a:spLocks noChangeAspect="1"/>
          </p:cNvSpPr>
          <p:nvPr/>
        </p:nvSpPr>
        <p:spPr>
          <a:xfrm>
            <a:off x="4656000" y="2146478"/>
            <a:ext cx="2880000" cy="2880037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63500" cap="flat" cmpd="sng">
            <a:noFill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T" sz="7200" b="1" kern="1200" dirty="0"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13</a:t>
            </a:r>
          </a:p>
          <a:p>
            <a:pPr algn="ctr"/>
            <a:r>
              <a:rPr lang="en-IT" sz="2400" b="1" kern="1200" dirty="0"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CROSS-CUTTING THEMES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29CAAC6-9628-F23A-D241-F9B039173E42}"/>
              </a:ext>
            </a:extLst>
          </p:cNvPr>
          <p:cNvGrpSpPr/>
          <p:nvPr/>
        </p:nvGrpSpPr>
        <p:grpSpPr>
          <a:xfrm>
            <a:off x="769485" y="635257"/>
            <a:ext cx="10702311" cy="6030515"/>
            <a:chOff x="769485" y="635257"/>
            <a:chExt cx="10702311" cy="60305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4C03EE-D068-A24A-B447-3C2BD4FED924}"/>
                </a:ext>
              </a:extLst>
            </p:cNvPr>
            <p:cNvSpPr txBox="1"/>
            <p:nvPr/>
          </p:nvSpPr>
          <p:spPr>
            <a:xfrm>
              <a:off x="6612060" y="635257"/>
              <a:ext cx="419474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THE LOCAL AND THE GLOBAL PATIENT: Improving Equity, accessibility, and outcomes for early and later years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57D1B9-9C98-B168-11AC-EA28D5E06435}"/>
                </a:ext>
              </a:extLst>
            </p:cNvPr>
            <p:cNvSpPr txBox="1"/>
            <p:nvPr/>
          </p:nvSpPr>
          <p:spPr>
            <a:xfrm>
              <a:off x="7902214" y="1515492"/>
              <a:ext cx="2462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ENT AT THE HEART OF </a:t>
              </a:r>
            </a:p>
            <a:p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THE MULTIDISCIPLINARY TEAM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BEC0E9-4E34-4FB6-712D-AD2EED100F97}"/>
                </a:ext>
              </a:extLst>
            </p:cNvPr>
            <p:cNvSpPr txBox="1"/>
            <p:nvPr/>
          </p:nvSpPr>
          <p:spPr>
            <a:xfrm>
              <a:off x="8438786" y="2667787"/>
              <a:ext cx="30330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DIGITAL TRANSFORMATION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8D7829C-A463-FFA9-1D22-BEBDC9BCDFB2}"/>
                </a:ext>
              </a:extLst>
            </p:cNvPr>
            <p:cNvSpPr txBox="1"/>
            <p:nvPr/>
          </p:nvSpPr>
          <p:spPr>
            <a:xfrm>
              <a:off x="8537532" y="3601367"/>
              <a:ext cx="15787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EDUCATION WITHOUT BORDERS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93AA3C-1E5D-CED1-81A0-18B2D17D0D45}"/>
                </a:ext>
              </a:extLst>
            </p:cNvPr>
            <p:cNvSpPr txBox="1"/>
            <p:nvPr/>
          </p:nvSpPr>
          <p:spPr>
            <a:xfrm>
              <a:off x="8112170" y="4864852"/>
              <a:ext cx="3310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ROBOTICS AND AI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7F125F-762C-76CE-2C8E-AABC477F757F}"/>
                </a:ext>
              </a:extLst>
            </p:cNvPr>
            <p:cNvSpPr txBox="1"/>
            <p:nvPr/>
          </p:nvSpPr>
          <p:spPr>
            <a:xfrm>
              <a:off x="7251123" y="5685574"/>
              <a:ext cx="3310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INNOVATION CATALYSIS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F66BAE-AE67-FCFC-4D11-73056CA02B68}"/>
                </a:ext>
              </a:extLst>
            </p:cNvPr>
            <p:cNvSpPr txBox="1"/>
            <p:nvPr/>
          </p:nvSpPr>
          <p:spPr>
            <a:xfrm>
              <a:off x="5004217" y="6142552"/>
              <a:ext cx="2183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TRANSLATIONAL </a:t>
              </a:r>
            </a:p>
            <a:p>
              <a:pPr algn="ct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SCIENCE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9DDFD4-57BF-721F-886A-A24FA9FD7B63}"/>
                </a:ext>
              </a:extLst>
            </p:cNvPr>
            <p:cNvSpPr txBox="1"/>
            <p:nvPr/>
          </p:nvSpPr>
          <p:spPr>
            <a:xfrm>
              <a:off x="1644302" y="5685574"/>
              <a:ext cx="3310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GLOBAL HEALTH ECONOMICS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B961DE3-0FB4-E3D9-4C27-96681CEEDE65}"/>
                </a:ext>
              </a:extLst>
            </p:cNvPr>
            <p:cNvSpPr txBox="1"/>
            <p:nvPr/>
          </p:nvSpPr>
          <p:spPr>
            <a:xfrm>
              <a:off x="769486" y="4864852"/>
              <a:ext cx="3310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INDUSTRY AND ENTERPRISE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15D7E92-2176-D935-F561-C188BA161087}"/>
                </a:ext>
              </a:extLst>
            </p:cNvPr>
            <p:cNvSpPr txBox="1"/>
            <p:nvPr/>
          </p:nvSpPr>
          <p:spPr>
            <a:xfrm>
              <a:off x="1563344" y="3601367"/>
              <a:ext cx="20911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CHARITIES, NGOS AND </a:t>
              </a:r>
            </a:p>
            <a:p>
              <a:pPr algn="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GLOBAL PARTNERSHIPS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75322D9-E8EF-270A-5020-C4540A5BF49A}"/>
                </a:ext>
              </a:extLst>
            </p:cNvPr>
            <p:cNvSpPr txBox="1"/>
            <p:nvPr/>
          </p:nvSpPr>
          <p:spPr>
            <a:xfrm>
              <a:off x="769485" y="2560065"/>
              <a:ext cx="29109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SUSTAINABILITY AND CLIMATE RESPONSIBILITY IN ENT PRACTICE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F2F971-17E9-B205-094F-1B8A91601B58}"/>
                </a:ext>
              </a:extLst>
            </p:cNvPr>
            <p:cNvSpPr txBox="1"/>
            <p:nvPr/>
          </p:nvSpPr>
          <p:spPr>
            <a:xfrm>
              <a:off x="1378801" y="1515492"/>
              <a:ext cx="29109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ARTS, HUMANITIES AND </a:t>
              </a:r>
            </a:p>
            <a:p>
              <a:pPr algn="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WELLBEING IN MEDICINE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E81A07F-4201-B32D-B687-DD34B67B0ED9}"/>
                </a:ext>
              </a:extLst>
            </p:cNvPr>
            <p:cNvSpPr txBox="1"/>
            <p:nvPr/>
          </p:nvSpPr>
          <p:spPr>
            <a:xfrm>
              <a:off x="939978" y="635257"/>
              <a:ext cx="46271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00" b="1" dirty="0">
                  <a:solidFill>
                    <a:srgbClr val="065B7D"/>
                  </a:solidFill>
                  <a:latin typeface="Helvetica Neue Condensed" panose="02000503000000020004" pitchFamily="2" charset="0"/>
                  <a:ea typeface="Helvetica Neue Condensed" panose="02000503000000020004" pitchFamily="2" charset="0"/>
                  <a:cs typeface="Helvetica Neue Condensed" panose="02000503000000020004" pitchFamily="2" charset="0"/>
                </a:rPr>
                <a:t>YOUTH, DIVERSITY, AND FUTURE LEADERSHIP: Empowering the next generation to lead with vision, inclusivity, and courage</a:t>
              </a:r>
              <a:endParaRPr lang="en-IT" sz="14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FDA4F11-E6F3-DFA6-DDB3-E82B91DF4E0C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T" sz="2800" b="1" kern="1200" dirty="0">
                <a:solidFill>
                  <a:srgbClr val="0E9FD5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IFOS 2030 </a:t>
            </a:r>
            <a:r>
              <a:rPr lang="en-IT" sz="2800" b="1" dirty="0">
                <a:solidFill>
                  <a:srgbClr val="0E9FD5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SCIENTIFIC PROGRAMME - SHAPING THE FUTURE OF ENT</a:t>
            </a:r>
            <a:endParaRPr lang="en-IT" sz="2800" b="1" kern="1200" dirty="0">
              <a:solidFill>
                <a:srgbClr val="0E9FD5"/>
              </a:solidFill>
              <a:latin typeface="Helvetica Neue Condensed Black" panose="02000503000000020004" pitchFamily="2" charset="0"/>
              <a:ea typeface="Helvetica Neue Condensed Black" panose="02000503000000020004" pitchFamily="2" charset="0"/>
              <a:cs typeface="Helvetica Neue Condensed Black" panose="02000503000000020004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53068C-8163-F0FB-A0C1-4BBB36783BB7}"/>
              </a:ext>
            </a:extLst>
          </p:cNvPr>
          <p:cNvSpPr txBox="1"/>
          <p:nvPr/>
        </p:nvSpPr>
        <p:spPr>
          <a:xfrm>
            <a:off x="344123" y="6052461"/>
            <a:ext cx="50373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kern="1200" dirty="0">
                <a:solidFill>
                  <a:srgbClr val="0E9FD5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JOIN US IN LONDON</a:t>
            </a:r>
          </a:p>
          <a:p>
            <a:r>
              <a:rPr lang="en-IT" sz="2000" b="1" dirty="0">
                <a:solidFill>
                  <a:srgbClr val="0E9FD5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26-30 JUNE 2030 | IFOS2030LONDONBID.COM</a:t>
            </a:r>
            <a:endParaRPr lang="en-IT" sz="2000" b="1" kern="1200" dirty="0">
              <a:solidFill>
                <a:srgbClr val="0E9FD5"/>
              </a:solidFill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67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0"/>
    </mc:Choice>
    <mc:Fallback xmlns="">
      <p:transition spd="slow" advTm="5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35970-6A6F-53F5-649C-58ECA477F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7616F859-BD43-AB58-2A86-57C235594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2E6723A-F281-5AD3-6A80-CAA287FD75C8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IT" sz="2800" b="1" kern="1200" dirty="0">
                <a:solidFill>
                  <a:srgbClr val="0E9FD5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IFOS 2030 LONDON – A GLOBAL ENT LEGACY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586C5E-5829-E28F-5057-81957081DD27}"/>
              </a:ext>
            </a:extLst>
          </p:cNvPr>
          <p:cNvSpPr txBox="1"/>
          <p:nvPr/>
        </p:nvSpPr>
        <p:spPr>
          <a:xfrm>
            <a:off x="344123" y="5747661"/>
            <a:ext cx="50373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kern="1200" dirty="0">
                <a:solidFill>
                  <a:srgbClr val="0E9FD5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rPr>
              <a:t>SERVING TOMORROW’S WORLD TODAY</a:t>
            </a:r>
          </a:p>
          <a:p>
            <a:r>
              <a:rPr lang="en-IT" sz="2000" b="1" dirty="0">
                <a:solidFill>
                  <a:srgbClr val="0E9FD5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26-30 JUNE 2030 | IFOS2030LONDONBID.COM</a:t>
            </a:r>
            <a:endParaRPr lang="en-IT" sz="2000" b="1" kern="1200" dirty="0">
              <a:solidFill>
                <a:srgbClr val="0E9FD5"/>
              </a:solidFill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E47AB7-9659-4E54-92EF-5BE8C9304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23" y="2114399"/>
            <a:ext cx="3600000" cy="23990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CCADA5-3CF0-1DC3-C410-BE4515B38C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6000" y="2114400"/>
            <a:ext cx="3600000" cy="2399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73FDA1-01CA-3C58-4F17-F22731DCFC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877" y="2106370"/>
            <a:ext cx="3600000" cy="240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EB25FE-E684-B50C-EB6F-FBA20745F9B3}"/>
              </a:ext>
            </a:extLst>
          </p:cNvPr>
          <p:cNvSpPr txBox="1"/>
          <p:nvPr/>
        </p:nvSpPr>
        <p:spPr>
          <a:xfrm>
            <a:off x="351877" y="1552371"/>
            <a:ext cx="360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Global Digital Education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DE3A93-E87D-8C4C-8CD4-A52F09B30F49}"/>
              </a:ext>
            </a:extLst>
          </p:cNvPr>
          <p:cNvSpPr txBox="1"/>
          <p:nvPr/>
        </p:nvSpPr>
        <p:spPr>
          <a:xfrm>
            <a:off x="4288246" y="1552371"/>
            <a:ext cx="360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Green ENT Sustainable Practice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972C0D-7B9A-F8AB-3AE8-3D35C088F712}"/>
              </a:ext>
            </a:extLst>
          </p:cNvPr>
          <p:cNvSpPr txBox="1"/>
          <p:nvPr/>
        </p:nvSpPr>
        <p:spPr>
          <a:xfrm>
            <a:off x="8240123" y="1398483"/>
            <a:ext cx="360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Global inspiration</a:t>
            </a:r>
          </a:p>
          <a:p>
            <a:pPr algn="ctr">
              <a:buNone/>
            </a:pPr>
            <a:r>
              <a:rPr lang="en-GB" sz="20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STEM for Tomorrow's World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8A537E-0704-63AA-2613-BB0675C878AA}"/>
              </a:ext>
            </a:extLst>
          </p:cNvPr>
          <p:cNvSpPr txBox="1"/>
          <p:nvPr/>
        </p:nvSpPr>
        <p:spPr>
          <a:xfrm>
            <a:off x="351877" y="4513416"/>
            <a:ext cx="360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Open access e-learning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AR/VR based surgical teaching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58344F-F0CB-6D1C-8D70-DA80159F3840}"/>
              </a:ext>
            </a:extLst>
          </p:cNvPr>
          <p:cNvSpPr txBox="1"/>
          <p:nvPr/>
        </p:nvSpPr>
        <p:spPr>
          <a:xfrm>
            <a:off x="4296000" y="4513416"/>
            <a:ext cx="360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UN Development 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Green ENT Charter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3F2D0D-44B6-8343-7777-4A68477C1E55}"/>
              </a:ext>
            </a:extLst>
          </p:cNvPr>
          <p:cNvSpPr txBox="1"/>
          <p:nvPr/>
        </p:nvSpPr>
        <p:spPr>
          <a:xfrm>
            <a:off x="8240123" y="4506370"/>
            <a:ext cx="360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Inspire careers in health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65B7D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Outreach programme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43A9626-5C82-FF70-8C05-06EFA1A67B31}"/>
              </a:ext>
            </a:extLst>
          </p:cNvPr>
          <p:cNvSpPr txBox="1"/>
          <p:nvPr/>
        </p:nvSpPr>
        <p:spPr>
          <a:xfrm>
            <a:off x="0" y="637686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0E9FD5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A landmark Congress with a living legacy of education, sustainability and opportunity</a:t>
            </a:r>
            <a:endParaRPr lang="en-IT" sz="2400" b="1" dirty="0">
              <a:solidFill>
                <a:srgbClr val="0E9FD5"/>
              </a:solidFill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66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0"/>
    </mc:Choice>
    <mc:Fallback xmlns="">
      <p:transition spd="slow" advTm="5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20572</TotalTime>
  <Words>186</Words>
  <Application>Microsoft Macintosh PowerPoint</Application>
  <PresentationFormat>Widescreen</PresentationFormat>
  <Paragraphs>41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Arial</vt:lpstr>
      <vt:lpstr>Helvetica Neue Condensed</vt:lpstr>
      <vt:lpstr>Helvetica Neue Condensed Black</vt:lpstr>
      <vt:lpstr>Montserrat Black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Davide Gorgoglione</dc:creator>
  <cp:lastModifiedBy>Davide Gorgoglione</cp:lastModifiedBy>
  <cp:revision>1</cp:revision>
  <dcterms:created xsi:type="dcterms:W3CDTF">2026-02-17T21:53:56Z</dcterms:created>
  <dcterms:modified xsi:type="dcterms:W3CDTF">2026-08-20T09:23:02Z</dcterms:modified>
</cp:coreProperties>
</file>